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embeddedFontLst>
    <p:embeddedFont>
      <p:font typeface="Inter"/>
      <p:regular r:id="rId13"/>
    </p:embeddedFont>
    <p:embeddedFont>
      <p:font typeface="Inter"/>
      <p:regular r:id="rId14"/>
    </p:embeddedFont>
    <p:embeddedFont>
      <p:font typeface="Inter"/>
      <p:regular r:id="rId15"/>
    </p:embeddedFont>
    <p:embeddedFont>
      <p:font typeface="Inter"/>
      <p:regular r:id="rId16"/>
    </p:embeddedFont>
    <p:embeddedFont>
      <p:font typeface="Inter"/>
      <p:regular r:id="rId17"/>
    </p:embeddedFont>
    <p:embeddedFont>
      <p:font typeface="Inter"/>
      <p:regular r:id="rId18"/>
    </p:embeddedFont>
    <p:embeddedFont>
      <p:font typeface="Inter"/>
      <p:regular r:id="rId19"/>
    </p:embeddedFont>
    <p:embeddedFont>
      <p:font typeface="Inter"/>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font" Target="fonts/font1.fntdata"/><Relationship Id="rId14" Type="http://schemas.openxmlformats.org/officeDocument/2006/relationships/font" Target="fonts/font2.fntdata"/><Relationship Id="rId15" Type="http://schemas.openxmlformats.org/officeDocument/2006/relationships/font" Target="fonts/font3.fntdata"/><Relationship Id="rId16" Type="http://schemas.openxmlformats.org/officeDocument/2006/relationships/font" Target="fonts/font4.fntdata"/><Relationship Id="rId17" Type="http://schemas.openxmlformats.org/officeDocument/2006/relationships/font" Target="fonts/font5.fntdata"/><Relationship Id="rId18" Type="http://schemas.openxmlformats.org/officeDocument/2006/relationships/font" Target="fonts/font6.fntdata"/><Relationship Id="rId19" Type="http://schemas.openxmlformats.org/officeDocument/2006/relationships/font" Target="fonts/font7.fntdata"/><Relationship Id="rId20" Type="http://schemas.openxmlformats.org/officeDocument/2006/relationships/font" Target="fonts/font8.fntdata"/></Relationships>
</file>

<file path=ppt/media/>
</file>

<file path=ppt/media/image-1-1.png>
</file>

<file path=ppt/media/image-2-1.png>
</file>

<file path=ppt/media/image-3-1.png>
</file>

<file path=ppt/media/image-3-2.png>
</file>

<file path=ppt/media/image-3-3.png>
</file>

<file path=ppt/media/image-3-4.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6-1.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872978"/>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How to Use the Gamma Generator Script</a:t>
            </a:r>
            <a:endParaRPr lang="en-US" sz="4450" dirty="0"/>
          </a:p>
        </p:txBody>
      </p:sp>
      <p:sp>
        <p:nvSpPr>
          <p:cNvPr id="4" name="Text 1"/>
          <p:cNvSpPr/>
          <p:nvPr/>
        </p:nvSpPr>
        <p:spPr>
          <a:xfrm>
            <a:off x="793790" y="4630698"/>
            <a:ext cx="75564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 comprehensive guide for developers to master AI-powered presentation creation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1255157" y="483037"/>
            <a:ext cx="1501497" cy="304681"/>
          </a:xfrm>
          <a:prstGeom prst="roundRect">
            <a:avLst>
              <a:gd name="adj" fmla="val 19371"/>
            </a:avLst>
          </a:prstGeom>
          <a:solidFill>
            <a:srgbClr val="DADBF1"/>
          </a:solidFill>
          <a:ln/>
        </p:spPr>
      </p:sp>
      <p:sp>
        <p:nvSpPr>
          <p:cNvPr id="3" name="Text 1"/>
          <p:cNvSpPr/>
          <p:nvPr/>
        </p:nvSpPr>
        <p:spPr>
          <a:xfrm>
            <a:off x="1360527" y="535662"/>
            <a:ext cx="1290757" cy="199430"/>
          </a:xfrm>
          <a:prstGeom prst="rect">
            <a:avLst/>
          </a:prstGeom>
          <a:noFill/>
          <a:ln/>
        </p:spPr>
        <p:txBody>
          <a:bodyPr wrap="none" lIns="0" tIns="0" rIns="0" bIns="0" rtlCol="0" anchor="t"/>
          <a:lstStyle/>
          <a:p>
            <a:pPr algn="l" indent="0" marL="0">
              <a:lnSpc>
                <a:spcPts val="1550"/>
              </a:lnSpc>
              <a:buNone/>
            </a:pPr>
            <a:r>
              <a:rPr lang="en-US" sz="1100" dirty="0">
                <a:solidFill>
                  <a:srgbClr val="272525"/>
                </a:solidFill>
                <a:latin typeface="Inter" pitchFamily="34" charset="0"/>
                <a:ea typeface="Inter" pitchFamily="34" charset="-122"/>
                <a:cs typeface="Inter" pitchFamily="34" charset="-120"/>
              </a:rPr>
              <a:t>GETTING STARTED</a:t>
            </a:r>
            <a:endParaRPr lang="en-US" sz="1100" dirty="0"/>
          </a:p>
        </p:txBody>
      </p:sp>
      <p:sp>
        <p:nvSpPr>
          <p:cNvPr id="4" name="Text 2"/>
          <p:cNvSpPr/>
          <p:nvPr/>
        </p:nvSpPr>
        <p:spPr>
          <a:xfrm>
            <a:off x="1255157" y="842010"/>
            <a:ext cx="6665595" cy="548878"/>
          </a:xfrm>
          <a:prstGeom prst="rect">
            <a:avLst/>
          </a:prstGeom>
          <a:noFill/>
          <a:ln/>
        </p:spPr>
        <p:txBody>
          <a:bodyPr wrap="none" lIns="0" tIns="0" rIns="0" bIns="0" rtlCol="0" anchor="t"/>
          <a:lstStyle/>
          <a:p>
            <a:pPr algn="l" indent="0" marL="0">
              <a:lnSpc>
                <a:spcPts val="4300"/>
              </a:lnSpc>
              <a:buNone/>
            </a:pPr>
            <a:r>
              <a:rPr lang="en-US" sz="3450" b="1" dirty="0">
                <a:solidFill>
                  <a:srgbClr val="000000"/>
                </a:solidFill>
                <a:latin typeface="Inter Bold" pitchFamily="34" charset="0"/>
                <a:ea typeface="Inter Bold" pitchFamily="34" charset="-122"/>
                <a:cs typeface="Inter Bold" pitchFamily="34" charset="-120"/>
              </a:rPr>
              <a:t>What is the Gamma Generator?</a:t>
            </a:r>
            <a:endParaRPr lang="en-US" sz="3450" dirty="0"/>
          </a:p>
        </p:txBody>
      </p:sp>
      <p:pic>
        <p:nvPicPr>
          <p:cNvPr id="5" name="Image 0" descr="preencoded.png">    </p:cNvPr>
          <p:cNvPicPr>
            <a:picLocks noChangeAspect="1"/>
          </p:cNvPicPr>
          <p:nvPr/>
        </p:nvPicPr>
        <p:blipFill>
          <a:blip r:embed="rId1"/>
          <a:stretch>
            <a:fillRect/>
          </a:stretch>
        </p:blipFill>
        <p:spPr>
          <a:xfrm>
            <a:off x="1255157" y="1747838"/>
            <a:ext cx="5845850" cy="5845850"/>
          </a:xfrm>
          <a:prstGeom prst="rect">
            <a:avLst/>
          </a:prstGeom>
        </p:spPr>
      </p:pic>
      <p:sp>
        <p:nvSpPr>
          <p:cNvPr id="6" name="Text 3"/>
          <p:cNvSpPr/>
          <p:nvPr/>
        </p:nvSpPr>
        <p:spPr>
          <a:xfrm>
            <a:off x="7537013" y="1717238"/>
            <a:ext cx="5845850" cy="996791"/>
          </a:xfrm>
          <a:prstGeom prst="rect">
            <a:avLst/>
          </a:prstGeom>
          <a:noFill/>
          <a:ln/>
        </p:spPr>
        <p:txBody>
          <a:bodyPr wrap="square" lIns="0" tIns="0" rIns="0" bIns="0" rtlCol="0" anchor="t"/>
          <a:lstStyle/>
          <a:p>
            <a:pPr algn="l" indent="0" marL="0">
              <a:lnSpc>
                <a:spcPts val="1950"/>
              </a:lnSpc>
              <a:buNone/>
            </a:pPr>
            <a:r>
              <a:rPr lang="en-US" sz="1350" dirty="0">
                <a:solidFill>
                  <a:srgbClr val="272525"/>
                </a:solidFill>
                <a:latin typeface="Inter" pitchFamily="34" charset="0"/>
                <a:ea typeface="Inter" pitchFamily="34" charset="-122"/>
                <a:cs typeface="Inter" pitchFamily="34" charset="-120"/>
              </a:rPr>
              <a:t>The Gamma Generator is a powerful AI script that transforms simple text outlines into stunning, professionally designed presentations. It leverages advanced markup language (GML) to create responsive, visually engaging content that adapts seamlessly across devices.</a:t>
            </a:r>
            <a:endParaRPr lang="en-US" sz="1350" dirty="0"/>
          </a:p>
        </p:txBody>
      </p:sp>
      <p:sp>
        <p:nvSpPr>
          <p:cNvPr id="7" name="Text 4"/>
          <p:cNvSpPr/>
          <p:nvPr/>
        </p:nvSpPr>
        <p:spPr>
          <a:xfrm>
            <a:off x="7537013" y="2836426"/>
            <a:ext cx="5845850" cy="498396"/>
          </a:xfrm>
          <a:prstGeom prst="rect">
            <a:avLst/>
          </a:prstGeom>
          <a:noFill/>
          <a:ln/>
        </p:spPr>
        <p:txBody>
          <a:bodyPr wrap="square" lIns="0" tIns="0" rIns="0" bIns="0" rtlCol="0" anchor="t"/>
          <a:lstStyle/>
          <a:p>
            <a:pPr algn="l" indent="0" marL="0">
              <a:lnSpc>
                <a:spcPts val="1950"/>
              </a:lnSpc>
              <a:buNone/>
            </a:pPr>
            <a:r>
              <a:rPr lang="en-US" sz="1350" dirty="0">
                <a:solidFill>
                  <a:srgbClr val="272525"/>
                </a:solidFill>
                <a:latin typeface="Inter" pitchFamily="34" charset="0"/>
                <a:ea typeface="Inter" pitchFamily="34" charset="-122"/>
                <a:cs typeface="Inter" pitchFamily="34" charset="-120"/>
              </a:rPr>
              <a:t>Perfect for developers who want to focus on content while AI handles the design complexity.</a:t>
            </a:r>
            <a:endParaRPr lang="en-US" sz="1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73956"/>
            <a:ext cx="7535466"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Key Features &amp; Capabilities</a:t>
            </a:r>
            <a:endParaRPr lang="en-US" sz="4450" dirty="0"/>
          </a:p>
        </p:txBody>
      </p:sp>
      <p:pic>
        <p:nvPicPr>
          <p:cNvPr id="3" name="Image 0" descr="preencoded.png">    </p:cNvPr>
          <p:cNvPicPr>
            <a:picLocks noChangeAspect="1"/>
          </p:cNvPicPr>
          <p:nvPr/>
        </p:nvPicPr>
        <p:blipFill>
          <a:blip r:embed="rId1"/>
          <a:stretch>
            <a:fillRect/>
          </a:stretch>
        </p:blipFill>
        <p:spPr>
          <a:xfrm>
            <a:off x="793790" y="2336363"/>
            <a:ext cx="1767840" cy="1767840"/>
          </a:xfrm>
          <a:prstGeom prst="rect">
            <a:avLst/>
          </a:prstGeom>
        </p:spPr>
      </p:pic>
      <p:sp>
        <p:nvSpPr>
          <p:cNvPr id="4" name="Text 1"/>
          <p:cNvSpPr/>
          <p:nvPr/>
        </p:nvSpPr>
        <p:spPr>
          <a:xfrm>
            <a:off x="793790" y="438769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Rich Layout Options</a:t>
            </a:r>
            <a:endParaRPr lang="en-US" sz="2200" dirty="0"/>
          </a:p>
        </p:txBody>
      </p:sp>
      <p:sp>
        <p:nvSpPr>
          <p:cNvPr id="5" name="Text 2"/>
          <p:cNvSpPr/>
          <p:nvPr/>
        </p:nvSpPr>
        <p:spPr>
          <a:xfrm>
            <a:off x="793790" y="4878110"/>
            <a:ext cx="3048000"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Choose from smart layouts, columns, charts, and diagrams to create visual variety and maintain engagement throughout your presentation.</a:t>
            </a:r>
            <a:endParaRPr lang="en-US" sz="1750" dirty="0"/>
          </a:p>
        </p:txBody>
      </p:sp>
      <p:pic>
        <p:nvPicPr>
          <p:cNvPr id="6" name="Image 1" descr="preencoded.png">    </p:cNvPr>
          <p:cNvPicPr>
            <a:picLocks noChangeAspect="1"/>
          </p:cNvPicPr>
          <p:nvPr/>
        </p:nvPicPr>
        <p:blipFill>
          <a:blip r:embed="rId2"/>
          <a:stretch>
            <a:fillRect/>
          </a:stretch>
        </p:blipFill>
        <p:spPr>
          <a:xfrm>
            <a:off x="4125278" y="2336363"/>
            <a:ext cx="1767840" cy="1767840"/>
          </a:xfrm>
          <a:prstGeom prst="rect">
            <a:avLst/>
          </a:prstGeom>
        </p:spPr>
      </p:pic>
      <p:sp>
        <p:nvSpPr>
          <p:cNvPr id="7" name="Text 3"/>
          <p:cNvSpPr/>
          <p:nvPr/>
        </p:nvSpPr>
        <p:spPr>
          <a:xfrm>
            <a:off x="4125278" y="438769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Abundant Imagery</a:t>
            </a:r>
            <a:endParaRPr lang="en-US" sz="2200" dirty="0"/>
          </a:p>
        </p:txBody>
      </p:sp>
      <p:sp>
        <p:nvSpPr>
          <p:cNvPr id="8" name="Text 4"/>
          <p:cNvSpPr/>
          <p:nvPr/>
        </p:nvSpPr>
        <p:spPr>
          <a:xfrm>
            <a:off x="4125278" y="4878110"/>
            <a:ext cx="3048119"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Automatically generate relevant images and icons that enhance your narrative and create emotional impact with every slide.</a:t>
            </a:r>
            <a:endParaRPr lang="en-US" sz="1750" dirty="0"/>
          </a:p>
        </p:txBody>
      </p:sp>
      <p:pic>
        <p:nvPicPr>
          <p:cNvPr id="9" name="Image 2" descr="preencoded.png">    </p:cNvPr>
          <p:cNvPicPr>
            <a:picLocks noChangeAspect="1"/>
          </p:cNvPicPr>
          <p:nvPr/>
        </p:nvPicPr>
        <p:blipFill>
          <a:blip r:embed="rId3"/>
          <a:stretch>
            <a:fillRect/>
          </a:stretch>
        </p:blipFill>
        <p:spPr>
          <a:xfrm>
            <a:off x="7456884" y="2336363"/>
            <a:ext cx="1767840" cy="1767840"/>
          </a:xfrm>
          <a:prstGeom prst="rect">
            <a:avLst/>
          </a:prstGeom>
        </p:spPr>
      </p:pic>
      <p:sp>
        <p:nvSpPr>
          <p:cNvPr id="10" name="Text 5"/>
          <p:cNvSpPr/>
          <p:nvPr/>
        </p:nvSpPr>
        <p:spPr>
          <a:xfrm>
            <a:off x="7456884" y="438769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Responsive Design</a:t>
            </a:r>
            <a:endParaRPr lang="en-US" sz="2200" dirty="0"/>
          </a:p>
        </p:txBody>
      </p:sp>
      <p:sp>
        <p:nvSpPr>
          <p:cNvPr id="11" name="Text 6"/>
          <p:cNvSpPr/>
          <p:nvPr/>
        </p:nvSpPr>
        <p:spPr>
          <a:xfrm>
            <a:off x="7456884" y="4878110"/>
            <a:ext cx="3048119"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Content automatically adapts to different screen sizes, creating a seamless experience whether presenting or sharing as a document.</a:t>
            </a:r>
            <a:endParaRPr lang="en-US" sz="1750" dirty="0"/>
          </a:p>
        </p:txBody>
      </p:sp>
      <p:pic>
        <p:nvPicPr>
          <p:cNvPr id="12" name="Image 3" descr="preencoded.png">    </p:cNvPr>
          <p:cNvPicPr>
            <a:picLocks noChangeAspect="1"/>
          </p:cNvPicPr>
          <p:nvPr/>
        </p:nvPicPr>
        <p:blipFill>
          <a:blip r:embed="rId4"/>
          <a:stretch>
            <a:fillRect/>
          </a:stretch>
        </p:blipFill>
        <p:spPr>
          <a:xfrm>
            <a:off x="10788491" y="2336363"/>
            <a:ext cx="1767840" cy="1767840"/>
          </a:xfrm>
          <a:prstGeom prst="rect">
            <a:avLst/>
          </a:prstGeom>
        </p:spPr>
      </p:pic>
      <p:sp>
        <p:nvSpPr>
          <p:cNvPr id="13" name="Text 7"/>
          <p:cNvSpPr/>
          <p:nvPr/>
        </p:nvSpPr>
        <p:spPr>
          <a:xfrm>
            <a:off x="10788491" y="438769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Theme Consistency</a:t>
            </a:r>
            <a:endParaRPr lang="en-US" sz="2200" dirty="0"/>
          </a:p>
        </p:txBody>
      </p:sp>
      <p:sp>
        <p:nvSpPr>
          <p:cNvPr id="14" name="Text 8"/>
          <p:cNvSpPr/>
          <p:nvPr/>
        </p:nvSpPr>
        <p:spPr>
          <a:xfrm>
            <a:off x="10788491" y="4878110"/>
            <a:ext cx="3048119"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Maintains visual cohesion with consistent colors, typography, and spacing while allowing creative variation across slides.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832604"/>
            <a:ext cx="6754535"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Simple 4-Step Workflow</a:t>
            </a:r>
            <a:endParaRPr lang="en-US" sz="4450" dirty="0"/>
          </a:p>
        </p:txBody>
      </p:sp>
      <p:sp>
        <p:nvSpPr>
          <p:cNvPr id="3" name="Text 1"/>
          <p:cNvSpPr/>
          <p:nvPr/>
        </p:nvSpPr>
        <p:spPr>
          <a:xfrm>
            <a:off x="793790" y="1995011"/>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Light" pitchFamily="34" charset="0"/>
                <a:ea typeface="Inter Light" pitchFamily="34" charset="-122"/>
                <a:cs typeface="Inter Light" pitchFamily="34" charset="-120"/>
              </a:rPr>
              <a:t>01</a:t>
            </a:r>
            <a:endParaRPr lang="en-US" sz="1750" dirty="0"/>
          </a:p>
        </p:txBody>
      </p:sp>
      <p:sp>
        <p:nvSpPr>
          <p:cNvPr id="4" name="Shape 2"/>
          <p:cNvSpPr/>
          <p:nvPr/>
        </p:nvSpPr>
        <p:spPr>
          <a:xfrm>
            <a:off x="793790" y="2350056"/>
            <a:ext cx="6407944" cy="30480"/>
          </a:xfrm>
          <a:prstGeom prst="rect">
            <a:avLst/>
          </a:prstGeom>
          <a:solidFill>
            <a:srgbClr val="4950BC"/>
          </a:solidFill>
          <a:ln/>
        </p:spPr>
      </p:sp>
      <p:sp>
        <p:nvSpPr>
          <p:cNvPr id="5" name="Text 3"/>
          <p:cNvSpPr/>
          <p:nvPr/>
        </p:nvSpPr>
        <p:spPr>
          <a:xfrm>
            <a:off x="793790" y="2524363"/>
            <a:ext cx="296989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Prepare Your Content</a:t>
            </a:r>
            <a:endParaRPr lang="en-US" sz="2200" dirty="0"/>
          </a:p>
        </p:txBody>
      </p:sp>
      <p:sp>
        <p:nvSpPr>
          <p:cNvPr id="6" name="Text 4"/>
          <p:cNvSpPr/>
          <p:nvPr/>
        </p:nvSpPr>
        <p:spPr>
          <a:xfrm>
            <a:off x="793790" y="3014782"/>
            <a:ext cx="6407944"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Create a simple outline with bullet points, headings, and key ideas. No formatting needed—just focus on your message and core concepts.</a:t>
            </a:r>
            <a:endParaRPr lang="en-US" sz="1750" dirty="0"/>
          </a:p>
        </p:txBody>
      </p:sp>
      <p:sp>
        <p:nvSpPr>
          <p:cNvPr id="7" name="Text 5"/>
          <p:cNvSpPr/>
          <p:nvPr/>
        </p:nvSpPr>
        <p:spPr>
          <a:xfrm>
            <a:off x="7428548" y="1995011"/>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Light" pitchFamily="34" charset="0"/>
                <a:ea typeface="Inter Light" pitchFamily="34" charset="-122"/>
                <a:cs typeface="Inter Light" pitchFamily="34" charset="-120"/>
              </a:rPr>
              <a:t>02</a:t>
            </a:r>
            <a:endParaRPr lang="en-US" sz="1750" dirty="0"/>
          </a:p>
        </p:txBody>
      </p:sp>
      <p:sp>
        <p:nvSpPr>
          <p:cNvPr id="8" name="Shape 6"/>
          <p:cNvSpPr/>
          <p:nvPr/>
        </p:nvSpPr>
        <p:spPr>
          <a:xfrm>
            <a:off x="7428548" y="2350056"/>
            <a:ext cx="6408063" cy="30480"/>
          </a:xfrm>
          <a:prstGeom prst="rect">
            <a:avLst/>
          </a:prstGeom>
          <a:solidFill>
            <a:srgbClr val="4950BC"/>
          </a:solidFill>
          <a:ln/>
        </p:spPr>
      </p:sp>
      <p:sp>
        <p:nvSpPr>
          <p:cNvPr id="9" name="Text 7"/>
          <p:cNvSpPr/>
          <p:nvPr/>
        </p:nvSpPr>
        <p:spPr>
          <a:xfrm>
            <a:off x="7428548" y="252436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Set Your Parameters</a:t>
            </a:r>
            <a:endParaRPr lang="en-US" sz="2200" dirty="0"/>
          </a:p>
        </p:txBody>
      </p:sp>
      <p:sp>
        <p:nvSpPr>
          <p:cNvPr id="10" name="Text 8"/>
          <p:cNvSpPr/>
          <p:nvPr/>
        </p:nvSpPr>
        <p:spPr>
          <a:xfrm>
            <a:off x="7428548" y="3014782"/>
            <a:ext cx="6408063"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Specify tone, audience, language, and desired number of slides. Configure text amount preferences and any special requirements.</a:t>
            </a:r>
            <a:endParaRPr lang="en-US" sz="1750" dirty="0"/>
          </a:p>
        </p:txBody>
      </p:sp>
      <p:sp>
        <p:nvSpPr>
          <p:cNvPr id="11" name="Text 9"/>
          <p:cNvSpPr/>
          <p:nvPr/>
        </p:nvSpPr>
        <p:spPr>
          <a:xfrm>
            <a:off x="793790" y="4500324"/>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Light" pitchFamily="34" charset="0"/>
                <a:ea typeface="Inter Light" pitchFamily="34" charset="-122"/>
                <a:cs typeface="Inter Light" pitchFamily="34" charset="-120"/>
              </a:rPr>
              <a:t>03</a:t>
            </a:r>
            <a:endParaRPr lang="en-US" sz="1750" dirty="0"/>
          </a:p>
        </p:txBody>
      </p:sp>
      <p:sp>
        <p:nvSpPr>
          <p:cNvPr id="12" name="Shape 10"/>
          <p:cNvSpPr/>
          <p:nvPr/>
        </p:nvSpPr>
        <p:spPr>
          <a:xfrm>
            <a:off x="793790" y="4855369"/>
            <a:ext cx="6407944" cy="30480"/>
          </a:xfrm>
          <a:prstGeom prst="rect">
            <a:avLst/>
          </a:prstGeom>
          <a:solidFill>
            <a:srgbClr val="4950BC"/>
          </a:solidFill>
          <a:ln/>
        </p:spPr>
      </p:sp>
      <p:sp>
        <p:nvSpPr>
          <p:cNvPr id="13" name="Text 11"/>
          <p:cNvSpPr/>
          <p:nvPr/>
        </p:nvSpPr>
        <p:spPr>
          <a:xfrm>
            <a:off x="793790" y="5029676"/>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Run the Generator</a:t>
            </a:r>
            <a:endParaRPr lang="en-US" sz="2200" dirty="0"/>
          </a:p>
        </p:txBody>
      </p:sp>
      <p:sp>
        <p:nvSpPr>
          <p:cNvPr id="14" name="Text 12"/>
          <p:cNvSpPr/>
          <p:nvPr/>
        </p:nvSpPr>
        <p:spPr>
          <a:xfrm>
            <a:off x="793790" y="5520095"/>
            <a:ext cx="6407944"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AI analyzes your content, designs a visual strategy, and generates sophisticated GML markup with layouts, imagery, and hierarchy.</a:t>
            </a:r>
            <a:endParaRPr lang="en-US" sz="1750" dirty="0"/>
          </a:p>
        </p:txBody>
      </p:sp>
      <p:sp>
        <p:nvSpPr>
          <p:cNvPr id="15" name="Text 13"/>
          <p:cNvSpPr/>
          <p:nvPr/>
        </p:nvSpPr>
        <p:spPr>
          <a:xfrm>
            <a:off x="7428548" y="4500324"/>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Light" pitchFamily="34" charset="0"/>
                <a:ea typeface="Inter Light" pitchFamily="34" charset="-122"/>
                <a:cs typeface="Inter Light" pitchFamily="34" charset="-120"/>
              </a:rPr>
              <a:t>04</a:t>
            </a:r>
            <a:endParaRPr lang="en-US" sz="1750" dirty="0"/>
          </a:p>
        </p:txBody>
      </p:sp>
      <p:sp>
        <p:nvSpPr>
          <p:cNvPr id="16" name="Shape 14"/>
          <p:cNvSpPr/>
          <p:nvPr/>
        </p:nvSpPr>
        <p:spPr>
          <a:xfrm>
            <a:off x="7428548" y="4855369"/>
            <a:ext cx="6408063" cy="30480"/>
          </a:xfrm>
          <a:prstGeom prst="rect">
            <a:avLst/>
          </a:prstGeom>
          <a:solidFill>
            <a:srgbClr val="4950BC"/>
          </a:solidFill>
          <a:ln/>
        </p:spPr>
      </p:sp>
      <p:sp>
        <p:nvSpPr>
          <p:cNvPr id="17" name="Text 15"/>
          <p:cNvSpPr/>
          <p:nvPr/>
        </p:nvSpPr>
        <p:spPr>
          <a:xfrm>
            <a:off x="7428548" y="5029676"/>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Review &amp; Refine</a:t>
            </a:r>
            <a:endParaRPr lang="en-US" sz="2200" dirty="0"/>
          </a:p>
        </p:txBody>
      </p:sp>
      <p:sp>
        <p:nvSpPr>
          <p:cNvPr id="18" name="Text 16"/>
          <p:cNvSpPr/>
          <p:nvPr/>
        </p:nvSpPr>
        <p:spPr>
          <a:xfrm>
            <a:off x="7428548" y="5520095"/>
            <a:ext cx="6408063"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Preview the output in Gamma. The responsive format allows easy editing, rearranging, or regenerating specific sections as needed.</a:t>
            </a:r>
            <a:endParaRPr lang="en-US" sz="1750" dirty="0"/>
          </a:p>
        </p:txBody>
      </p:sp>
      <p:sp>
        <p:nvSpPr>
          <p:cNvPr id="19" name="Text 17"/>
          <p:cNvSpPr/>
          <p:nvPr/>
        </p:nvSpPr>
        <p:spPr>
          <a:xfrm>
            <a:off x="793790" y="7033974"/>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entire process typically takes just minutes, transforming raw ideas into presentation-ready content.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475542"/>
            <a:ext cx="7400687"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Best Practices for Success</a:t>
            </a:r>
            <a:endParaRPr lang="en-US" sz="4450" dirty="0"/>
          </a:p>
        </p:txBody>
      </p:sp>
      <p:sp>
        <p:nvSpPr>
          <p:cNvPr id="3" name="Shape 1"/>
          <p:cNvSpPr/>
          <p:nvPr/>
        </p:nvSpPr>
        <p:spPr>
          <a:xfrm>
            <a:off x="630436" y="2524482"/>
            <a:ext cx="5891570" cy="4229576"/>
          </a:xfrm>
          <a:prstGeom prst="roundRect">
            <a:avLst>
              <a:gd name="adj" fmla="val 3861"/>
            </a:avLst>
          </a:prstGeom>
          <a:solidFill>
            <a:srgbClr val="5E98F1"/>
          </a:solidFill>
          <a:ln/>
        </p:spPr>
      </p:sp>
      <p:sp>
        <p:nvSpPr>
          <p:cNvPr id="4" name="Text 2"/>
          <p:cNvSpPr/>
          <p:nvPr/>
        </p:nvSpPr>
        <p:spPr>
          <a:xfrm>
            <a:off x="857250" y="2751296"/>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Pro Tips</a:t>
            </a:r>
            <a:endParaRPr lang="en-US" sz="2200" dirty="0"/>
          </a:p>
        </p:txBody>
      </p:sp>
      <p:sp>
        <p:nvSpPr>
          <p:cNvPr id="5" name="Text 3"/>
          <p:cNvSpPr/>
          <p:nvPr/>
        </p:nvSpPr>
        <p:spPr>
          <a:xfrm>
            <a:off x="857250" y="3332440"/>
            <a:ext cx="5437942" cy="1088708"/>
          </a:xfrm>
          <a:prstGeom prst="rect">
            <a:avLst/>
          </a:prstGeom>
          <a:noFill/>
          <a:ln/>
        </p:spPr>
        <p:txBody>
          <a:bodyPr wrap="square" lIns="0" tIns="0" rIns="0" bIns="0" rtlCol="0" anchor="t"/>
          <a:lstStyle/>
          <a:p>
            <a:pPr algn="l" indent="0" marL="0">
              <a:lnSpc>
                <a:spcPts val="2850"/>
              </a:lnSpc>
              <a:buNone/>
            </a:pPr>
            <a:r>
              <a:rPr lang="en-US" sz="1750" dirty="0">
                <a:solidFill>
                  <a:srgbClr val="000000"/>
                </a:solidFill>
                <a:latin typeface="Inter" pitchFamily="34" charset="0"/>
                <a:ea typeface="Inter" pitchFamily="34" charset="-122"/>
                <a:cs typeface="Inter" pitchFamily="34" charset="-120"/>
              </a:rPr>
              <a:t>Follow these guidelines to get the most out of the generator and create exceptional presentations every time.</a:t>
            </a:r>
            <a:endParaRPr lang="en-US" sz="1750" dirty="0"/>
          </a:p>
        </p:txBody>
      </p:sp>
      <p:sp>
        <p:nvSpPr>
          <p:cNvPr id="6" name="Text 4"/>
          <p:cNvSpPr/>
          <p:nvPr/>
        </p:nvSpPr>
        <p:spPr>
          <a:xfrm>
            <a:off x="6919674" y="2728555"/>
            <a:ext cx="6924437" cy="3629246"/>
          </a:xfrm>
          <a:prstGeom prst="rect">
            <a:avLst/>
          </a:prstGeom>
          <a:noFill/>
          <a:ln/>
        </p:spPr>
        <p:txBody>
          <a:bodyPr wrap="square" lIns="0" tIns="0" rIns="0" bIns="0" rtlCol="0" anchor="t"/>
          <a:lstStyle/>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Start with structure:</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Organize your outline into clear sections with logical flow before generating</a:t>
            </a:r>
            <a:endParaRPr lang="en-US" sz="1750" dirty="0"/>
          </a:p>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Be specific:</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Provide context about your audience and purpose for more tailored results</a:t>
            </a:r>
            <a:endParaRPr lang="en-US" sz="1750" dirty="0"/>
          </a:p>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Embrace variety:</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The generator creates diverse layouts—trust the visual rhythm it establishes</a:t>
            </a:r>
            <a:endParaRPr lang="en-US" sz="1750" dirty="0"/>
          </a:p>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Iterate quickly:</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Regenerate sections that need adjustment rather than manual editing</a:t>
            </a:r>
            <a:endParaRPr lang="en-US" sz="1750" dirty="0"/>
          </a:p>
          <a:p>
            <a:pPr algn="l" marL="342900" indent="-342900">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Leverage imagery:</a:t>
            </a:r>
            <a:pPr algn="l" indent="0" marL="0">
              <a:lnSpc>
                <a:spcPts val="2850"/>
              </a:lnSpc>
              <a:buNone/>
            </a:pPr>
            <a:r>
              <a:rPr lang="en-US" sz="1750" dirty="0">
                <a:solidFill>
                  <a:srgbClr val="272525"/>
                </a:solidFill>
                <a:latin typeface="Inter" pitchFamily="34" charset="0"/>
                <a:ea typeface="Inter" pitchFamily="34" charset="-122"/>
                <a:cs typeface="Inter" pitchFamily="34" charset="-120"/>
              </a:rPr>
              <a:t> Images are generated automatically—describe visual concepts in your outline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579602"/>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Ready to Create?</a:t>
            </a:r>
            <a:endParaRPr lang="en-US" sz="4450" dirty="0"/>
          </a:p>
        </p:txBody>
      </p:sp>
      <p:sp>
        <p:nvSpPr>
          <p:cNvPr id="3" name="Shape 1"/>
          <p:cNvSpPr/>
          <p:nvPr/>
        </p:nvSpPr>
        <p:spPr>
          <a:xfrm>
            <a:off x="793790" y="2742009"/>
            <a:ext cx="4196358" cy="1685092"/>
          </a:xfrm>
          <a:prstGeom prst="roundRect">
            <a:avLst>
              <a:gd name="adj" fmla="val 5654"/>
            </a:avLst>
          </a:prstGeom>
          <a:solidFill>
            <a:srgbClr val="DADBF1"/>
          </a:solidFill>
          <a:ln w="7620">
            <a:solidFill>
              <a:srgbClr val="C0C1D7"/>
            </a:solidFill>
            <a:prstDash val="solid"/>
          </a:ln>
        </p:spPr>
      </p:sp>
      <p:sp>
        <p:nvSpPr>
          <p:cNvPr id="4" name="Text 2"/>
          <p:cNvSpPr/>
          <p:nvPr/>
        </p:nvSpPr>
        <p:spPr>
          <a:xfrm>
            <a:off x="1028224" y="297644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Input Format</a:t>
            </a:r>
            <a:endParaRPr lang="en-US" sz="2200" dirty="0"/>
          </a:p>
        </p:txBody>
      </p:sp>
      <p:sp>
        <p:nvSpPr>
          <p:cNvPr id="5" name="Text 3"/>
          <p:cNvSpPr/>
          <p:nvPr/>
        </p:nvSpPr>
        <p:spPr>
          <a:xfrm>
            <a:off x="1028224" y="3466862"/>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Simple text outlines with bullets and headings</a:t>
            </a:r>
            <a:endParaRPr lang="en-US" sz="1750" dirty="0"/>
          </a:p>
        </p:txBody>
      </p:sp>
      <p:sp>
        <p:nvSpPr>
          <p:cNvPr id="6" name="Shape 4"/>
          <p:cNvSpPr/>
          <p:nvPr/>
        </p:nvSpPr>
        <p:spPr>
          <a:xfrm>
            <a:off x="5216962" y="2742009"/>
            <a:ext cx="4196358" cy="1685092"/>
          </a:xfrm>
          <a:prstGeom prst="roundRect">
            <a:avLst>
              <a:gd name="adj" fmla="val 5654"/>
            </a:avLst>
          </a:prstGeom>
          <a:solidFill>
            <a:srgbClr val="DADBF1"/>
          </a:solidFill>
          <a:ln w="7620">
            <a:solidFill>
              <a:srgbClr val="C0C1D7"/>
            </a:solidFill>
            <a:prstDash val="solid"/>
          </a:ln>
        </p:spPr>
      </p:sp>
      <p:sp>
        <p:nvSpPr>
          <p:cNvPr id="7" name="Text 5"/>
          <p:cNvSpPr/>
          <p:nvPr/>
        </p:nvSpPr>
        <p:spPr>
          <a:xfrm>
            <a:off x="5451396" y="297644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Output Quality</a:t>
            </a:r>
            <a:endParaRPr lang="en-US" sz="2200" dirty="0"/>
          </a:p>
        </p:txBody>
      </p:sp>
      <p:sp>
        <p:nvSpPr>
          <p:cNvPr id="8" name="Text 6"/>
          <p:cNvSpPr/>
          <p:nvPr/>
        </p:nvSpPr>
        <p:spPr>
          <a:xfrm>
            <a:off x="5451396" y="3466862"/>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Professional-grade presentations with sophisticated design</a:t>
            </a:r>
            <a:endParaRPr lang="en-US" sz="1750" dirty="0"/>
          </a:p>
        </p:txBody>
      </p:sp>
      <p:sp>
        <p:nvSpPr>
          <p:cNvPr id="9" name="Shape 7"/>
          <p:cNvSpPr/>
          <p:nvPr/>
        </p:nvSpPr>
        <p:spPr>
          <a:xfrm>
            <a:off x="9640133" y="2742009"/>
            <a:ext cx="4196358" cy="1685092"/>
          </a:xfrm>
          <a:prstGeom prst="roundRect">
            <a:avLst>
              <a:gd name="adj" fmla="val 5654"/>
            </a:avLst>
          </a:prstGeom>
          <a:solidFill>
            <a:srgbClr val="DADBF1"/>
          </a:solidFill>
          <a:ln w="7620">
            <a:solidFill>
              <a:srgbClr val="C0C1D7"/>
            </a:solidFill>
            <a:prstDash val="solid"/>
          </a:ln>
        </p:spPr>
      </p:sp>
      <p:sp>
        <p:nvSpPr>
          <p:cNvPr id="10" name="Text 8"/>
          <p:cNvSpPr/>
          <p:nvPr/>
        </p:nvSpPr>
        <p:spPr>
          <a:xfrm>
            <a:off x="9874568" y="297644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Time Saved</a:t>
            </a:r>
            <a:endParaRPr lang="en-US" sz="2200" dirty="0"/>
          </a:p>
        </p:txBody>
      </p:sp>
      <p:sp>
        <p:nvSpPr>
          <p:cNvPr id="11" name="Text 9"/>
          <p:cNvSpPr/>
          <p:nvPr/>
        </p:nvSpPr>
        <p:spPr>
          <a:xfrm>
            <a:off x="9874568" y="3466862"/>
            <a:ext cx="3727490"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Hours of design work automated in minutes</a:t>
            </a:r>
            <a:endParaRPr lang="en-US" sz="1750" dirty="0"/>
          </a:p>
        </p:txBody>
      </p:sp>
      <p:sp>
        <p:nvSpPr>
          <p:cNvPr id="12" name="Text 10"/>
          <p:cNvSpPr/>
          <p:nvPr/>
        </p:nvSpPr>
        <p:spPr>
          <a:xfrm>
            <a:off x="793790" y="4682252"/>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Gamma Generator empowers developers to communicate ideas visually without design expertise. Start with your content outline, configure your preferences, and let AI handle the creative heavy lifting. The result? Polished, engaging presentations that captivate your audience.</a:t>
            </a:r>
            <a:endParaRPr lang="en-US" sz="1750" dirty="0"/>
          </a:p>
        </p:txBody>
      </p:sp>
      <p:pic>
        <p:nvPicPr>
          <p:cNvPr id="13" name="Image 0" descr="preencoded.png">
            <a:hlinkClick r:id="rId2" tooltip=""/>
          </p:cNvPr>
          <p:cNvPicPr>
            <a:picLocks noChangeAspect="1"/>
          </p:cNvPicPr>
          <p:nvPr/>
        </p:nvPicPr>
        <p:blipFill>
          <a:blip r:embed="rId1"/>
          <a:stretch>
            <a:fillRect/>
          </a:stretch>
        </p:blipFill>
        <p:spPr>
          <a:xfrm>
            <a:off x="793790" y="6026110"/>
            <a:ext cx="2267069" cy="62376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2026-02-01T22:41:39Z</dcterms:created>
  <dcterms:modified xsi:type="dcterms:W3CDTF">2026-02-01T22:41:39Z</dcterms:modified>
</cp:coreProperties>
</file>